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media/image13.jpeg" ContentType="image/jpeg"/>
  <Override PartName="/ppt/media/image23.png" ContentType="image/png"/>
  <Override PartName="/ppt/media/image10.png" ContentType="image/png"/>
  <Override PartName="/ppt/media/image6.jpeg" ContentType="image/jpeg"/>
  <Override PartName="/ppt/media/image9.png" ContentType="image/png"/>
  <Override PartName="/ppt/media/image12.jpeg" ContentType="image/jpeg"/>
  <Override PartName="/ppt/media/image11.png" ContentType="image/png"/>
  <Override PartName="/ppt/media/image7.jpeg" ContentType="image/jpeg"/>
  <Override PartName="/ppt/media/image18.png" ContentType="image/png"/>
  <Override PartName="/ppt/media/image20.png" ContentType="image/png"/>
  <Override PartName="/ppt/media/image8.png" ContentType="image/png"/>
  <Override PartName="/ppt/media/image5.jpeg" ContentType="image/jpeg"/>
  <Override PartName="/ppt/media/image26.jpeg" ContentType="image/jpeg"/>
  <Override PartName="/ppt/media/image4.jpeg" ContentType="image/jpeg"/>
  <Override PartName="/ppt/media/image25.jpeg" ContentType="image/jpeg"/>
  <Override PartName="/ppt/media/image28.png" ContentType="image/png"/>
  <Override PartName="/ppt/media/image16.png" ContentType="image/png"/>
  <Override PartName="/ppt/media/image27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15.png" ContentType="image/png"/>
  <Override PartName="/ppt/media/image24.jpeg" ContentType="image/jpeg"/>
  <Override PartName="/ppt/media/image3.jpeg" ContentType="image/jpeg"/>
  <Override PartName="/ppt/media/image17.png" ContentType="image/png"/>
  <Override PartName="/ppt/media/image14.png" ContentType="image/png"/>
  <Override PartName="/ppt/media/image2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 type="dt" idx="3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504" name="PlaceHolder 5"/>
          <p:cNvSpPr>
            <a:spLocks noGrp="1"/>
          </p:cNvSpPr>
          <p:nvPr>
            <p:ph type="ftr" idx="3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505" name="PlaceHolder 6"/>
          <p:cNvSpPr>
            <a:spLocks noGrp="1"/>
          </p:cNvSpPr>
          <p:nvPr>
            <p:ph type="sldNum" idx="3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277FDCD-7CF9-463F-A37D-FA062AD4076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7886DD1-7A30-4B43-9460-F2C0D913494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2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lide Number Placeholder 4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2E60BD2-2DFC-43B0-896E-A636E7D88E5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4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lide Number Placeholder 5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44CA9E2-2A76-49E1-B3D7-B06C8216058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lide Number Placeholder 7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875492F-1178-4D00-97B7-9ACA2344AF7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5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lide Number Placeholder 8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267EC6F-383A-4EFC-B796-AA43E338384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5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lide Number Placeholder 9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C417118-1711-4CD8-B912-BBD34450197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6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F7D9B64-66FB-4775-A6C8-4A2408BC368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6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2B8EAC2-AB81-4CD4-B286-FF17E8CAE4B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6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E54BBAD-2C58-4585-B0D4-E03429FEF99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6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35A8EA0-C08F-40A4-B047-6BB6BDD7DF4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7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CFE0252-C73B-4F6A-808E-3A6064F84C0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7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lide Number Placeholder 10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042568F-402A-4139-84A2-91406596A0D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24" name="PlaceHolder 1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  <a:ln w="0">
            <a:noFill/>
          </a:ln>
        </p:spPr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2EDA6E3-7BB4-47B9-8666-4B3CF98F26D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7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8C64AB7-BCE8-4B80-AE29-5FC78A57330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8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A774717-83CF-46EA-B01D-93B7A2F519E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8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BC21C75-2CCF-4E3D-A87E-2425A633538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8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A0827AD-27AC-4CDC-B40A-32F9E16F771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9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940F362-0C8C-4EBB-B65B-511F93A43C8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9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6353799-D067-4787-9B3F-0C9A0FA576B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9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8EDB525-526E-4940-BA52-30B6EA5C941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9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lide Number Placeholder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B1B0C16-F1F3-4054-B849-EFBB21579E5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70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00D002D-C42D-469C-8029-A5214F88963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2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E37E117-4985-4E83-8FDD-75D42F18897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3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59527B1-F146-44AA-950A-B5FBE89496E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3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9C75202-88FD-4CBA-A592-DA4ACF6046D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3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lide Number Placeholder 6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80FF71A-F29E-453C-ACEF-8232920B82F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3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lide Number Placeholder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9CE36A3-892E-4070-BE1B-B88D4D84537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4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lide Number Placeholder 3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C34577E-99E6-40F5-87E6-4106E0E3A8F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4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CADA48-146E-4592-A161-D2BD54DFA40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0BEAC5-8FB6-40CE-8BEB-A900BF0DE9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FFACE91-1D77-4E79-97EC-F637957F25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D3B19D5A-72BA-418D-8F21-50F868DBCD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BEEB30E2-DBA0-4727-8F20-4EF94C3588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DBB214F-D22D-4766-ABDB-DDD65ED9AA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548B709-9584-48EC-8A1A-02F9580E02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F78A312-A6AA-4D9A-A284-65F5558C12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CCB4B93-CABB-4F80-9030-A949FE9098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3852BE1-D488-4924-9AB7-062942AEEFB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2A059C9-9943-4ADD-A48F-D8FE42CEF94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B48F4AE-C0FC-4912-A66E-6EBAC1F463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0BF1B5-D339-4F17-AE37-53A8A8CADC3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734CCC8-2AD8-49EE-9D78-77925DA616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C16BF3B-319F-42C9-AA69-E7523C7F5A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5F0DBD9-215E-41DA-BC16-1254837CB1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684559B-6922-49D6-BAB0-E95439B09C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7B31B9F-6EE5-4457-95E8-3677E3F597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62E03DD-F031-4FE3-8A9B-96512D6A18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CF5F37E-7FD2-46A6-B97D-27EF3CF011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B0BE624E-EE78-41CF-AC41-FA939EA706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448EEA3-FEE2-4125-9515-A1B48C70574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B1249B7-3E1A-4312-9DA5-D81EEAAAC07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76455F-8682-4C89-A40A-C2F8FE11977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8CB8D73A-E7C2-4483-84E0-87B7AE26933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251EE0C5-E1DD-4C65-9172-04B2E61A96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914902A7-C629-46A9-8B43-8F773F80EF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006DD524-7C24-4E3F-8D1F-80D4B56D1A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6002B619-1ED8-419F-8974-21B48BC1A5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233A5CA2-69B7-444C-A124-24CE70B936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02DC79DA-D1FB-456F-A1EB-77675AF0842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5D3798C7-D5ED-4BF6-B614-1335ED61B9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E7020E7A-34F0-4B03-9533-E999F18894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6CA59520-272F-4FF9-8D64-221B163E56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B15481-6CFB-45C9-A339-8F9FCCFF7D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8E0924BC-CEA6-4D51-B7E1-FEF2F69C0F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869CB6BB-06A9-426B-972F-6FA5B2660FB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5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F6D767A0-8663-40AF-BF4D-83B1F14909C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3A6EA9F5-A28E-40CD-860D-884B9CCB718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F6AC6316-B096-49AD-ADD3-A0FD676A71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4338997E-3BF6-42C6-B97A-509712501D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ACC0C34B-3CD4-4E8E-9859-87995FD365A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E0EF7BB-5695-4A77-876E-6FD5EF34A6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2ECD3247-28AA-4B9B-B46A-5186B0731A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DAA95486-F9E0-4BA8-BAC2-A8A58603D8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0336844-6924-4932-B060-B2916449FE3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B130A566-1529-4A6D-9D93-EC9D7224DD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70614331-1BD8-4744-9199-9318CAE2CF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AC23800F-909D-48BB-B5FE-BD017EA642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9267B560-E6BD-4910-9C95-1596FA58C1F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554ABA91-B894-42D4-AE66-402562C89EB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718011-D3BB-4444-BFEB-83BA02240F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D5D9297-91AF-416A-8E6D-8378483C52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F024FB0-6A83-4D91-AB4B-B6511353B9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BCBC18C-9F86-4CE1-8875-DFA6D30B7D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2154F5-A885-4A4B-BF71-69F1371D9D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740BC4E-74CA-4579-AE43-942A1A57DB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C655100-66C9-4518-AF3C-551C8DFEA2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D43CBBE-505B-4B32-8A2B-602A951E56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C418E1-36C5-4767-825E-7B5E490E12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9B08B10-3532-426D-87DD-9A9D22107E5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D06113-5DEE-4E38-A5EB-44173FB0A52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D9C16F7-2874-4BFB-B407-598DADD97BE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60C88A-F283-4F66-B862-401C09C01A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F9F4539-9ABD-4CF1-AF57-52DE55A409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7B574DB-DB02-4507-A494-20B0676E2E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C929A3E-D78A-4B7E-A887-5885199DDB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D41CE6-9200-4D03-B3FE-A999C31F2A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196FD44-7EFA-4F69-B427-2AE1DEB385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1B23237-ED01-427F-BE06-F889791363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F59E408-6F56-4271-9F04-67F0840E07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C0F8140-42D1-4FC7-93CD-324080D1B8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6B4F6A3-31EC-4EE7-9483-706329B5DD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7BED433-0A79-4C35-A35B-D457EA8F765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2A6DA5E-A44D-4B05-A95D-03D4263EFDF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E68BE7F-F551-4847-BA4D-B6FB80F2A1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23D3837-E0FF-4B28-BCD2-C81A99D83B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EB0E4A9-4FC5-4A15-996C-8254701A59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744D78-5F29-4942-8CB4-02F9B0F858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8F7EAEA-85E7-4E05-ABCA-44A4B0D9DA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F334CB6-0DB2-4986-8538-7301698850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6FA1D26-5ADC-426E-A2D0-0BF9A52F0C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909A141-0989-4AEB-8710-522FEF2399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92194EA-7603-48AF-A846-94D3FF176F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CBEDDEE-AA20-4FC0-8FED-508431221B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8DF4A4B-8EE1-498B-968A-47B48E8D67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1ED3DC8-C901-423D-907A-506FBE44A2F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045FEFD-4D99-4D42-84F2-7A42BDFCEA9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0B83143-1031-417D-9876-622882644C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DCF784-4277-4CBE-A835-40F021C712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F37AAEE-615E-47BD-B1C1-7C0743306D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1645BF9-41A4-4C27-AA18-B68B7A3D36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2FBAD17-294C-4F67-B30A-18DC5B0224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85D7997-2703-482D-BFD2-DBE56E57EC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87C91C1-41DC-46E9-B7B2-4F1B7D35FF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6B880A9-A666-4FA1-875E-6CE77A4388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2EA97B6-A30A-4B5C-ACD0-C9D6FB2FAB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8B81081-AEF5-4C46-BA27-01A20C28BB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7617AC7-9E29-4B7A-965E-16236730C4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BBABC8-A0EF-42B9-A2A8-CA86C024A98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D94C46-20F7-4F9E-B1F0-54F75387BE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A765778-405A-4C77-B048-85A6E05BDAD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D9F9457-C440-44D7-8973-977C1968A0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0728934-CF6F-4287-9B37-B3C9E5CCDE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27E95027-9560-4B9F-A441-AE3CF9C2C7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BDC4DC1-EFB6-4D48-AE52-DB747B24D3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8F4E47C-DF3C-4333-A32E-9F99A8B2E7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32A78871-1EFB-4972-9BE4-888011F84F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547A6E8-E224-4223-9D24-8D6EACDC20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9931BBF-1A97-4717-B6CE-9E4C3CF88B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7D639A0-B01D-4352-9E84-2C16D6B38F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6685A0-638F-4114-B1F0-453895EDE3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8CF2938-7E66-460F-8DC0-E64311ADFD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0DE75E9-E13F-4931-883D-5C7573D4E91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23A2ED2-7C54-41BC-B91F-39145DF7D55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D7B3716-D3C2-415B-8FE5-0F696D58FC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4728877-2D21-4349-9A0B-8EDFFDCE9D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104EF16A-5869-40CC-8331-0D3D9C91DE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20391AC-4401-41C1-B26E-9AB45BCE0E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4EF4FF5-4E9B-43BC-AA2A-764C274FB1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F07BCE8-3FAD-4384-B324-882CBF9513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FCA657A-3D78-4BD0-BECC-20C5610FD8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985E6F-E52D-4991-9653-53D6DEF82F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F5CDC87-7E96-4241-AAAD-39CEC03AD5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1AA59EE8-FFD8-43EC-B2DB-E35658FCEE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DF7276D-FA12-4820-9846-CEA70E3600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42D02E6-DC71-4C21-977A-2E8B8892E3B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CE6C016D-1DB5-49C4-91ED-2472FECA15B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51C83572-0D68-4F35-BD88-7B37D50A0F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54C75D50-8F81-4198-8057-06B4421A08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5D9AD517-8D49-4488-9C1D-CD0B6A36F1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F7C60524-3ACD-4C56-95D5-C91609801A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10964DF6-2FBA-44B5-8515-05D1C1D5D7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274A85-7983-4E33-AE24-C3D891DDA1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FBCAF52-31C7-4D4B-B1DA-06BBE4400AE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C99B7E6-87D7-4524-8E78-E030FDB091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92D2E8DE-4136-44C7-AB70-83B25C2FA3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91BB60FF-9AE2-405E-8DCE-ABF61BC1DA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A4830A6-F7EE-4359-9942-D591DBB269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6FA3AA73-8673-4263-A6B5-0ED949A2117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FC2D02D2-CFBD-4D6E-B5FE-29D996DE910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F403549-7ADB-429F-86D2-5FBFD97121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6AD2EBE7-6CAA-40E1-BCBF-D433E81FFD5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6C7FB77A-289F-4C1A-8E01-1D2C81C558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A1FFFA2-6998-4C6C-94C5-0AD6DCCB839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1160" cy="132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title"/>
          </p:nvPr>
        </p:nvSpPr>
        <p:spPr>
          <a:xfrm>
            <a:off x="4286160" y="816120"/>
            <a:ext cx="5102280" cy="4030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1160" cy="3151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dt" idx="28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ftr" idx="29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381" name="PlaceHolder 6"/>
          <p:cNvSpPr>
            <a:spLocks noGrp="1"/>
          </p:cNvSpPr>
          <p:nvPr>
            <p:ph type="sldNum" idx="30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1B7BA35-2A3F-4202-AB88-4B7EA2125AE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vert="eaVer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dt" idx="3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ftr" idx="3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22" name="PlaceHolder 5"/>
          <p:cNvSpPr>
            <a:spLocks noGrp="1"/>
          </p:cNvSpPr>
          <p:nvPr>
            <p:ph type="sldNum" idx="3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99100E3-5D78-45A4-85C0-2C42E210B33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7308720" y="225360"/>
            <a:ext cx="2266920" cy="43894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 vert="eaVer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503280" y="225360"/>
            <a:ext cx="6653160" cy="43894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vert="eaVer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dt" idx="34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ftr" idx="35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63" name="PlaceHolder 5"/>
          <p:cNvSpPr>
            <a:spLocks noGrp="1"/>
          </p:cNvSpPr>
          <p:nvPr>
            <p:ph type="sldNum" idx="36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F9AB77A-CB19-42BF-9F1F-806D956E95C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640" cy="1973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C9BE839-A56A-420F-A94D-EDE88BFE522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0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4BB7545-9FFF-4DBF-A721-9A52ED30E36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87240" y="1414440"/>
            <a:ext cx="8694720" cy="2357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7240" y="3794040"/>
            <a:ext cx="8694720" cy="12412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98989"/>
                </a:solidFill>
                <a:latin typeface="Arial"/>
              </a:rPr>
              <a:t>Click to edit Master text styles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0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 idx="11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5DF6A36-413F-4767-90D6-F9D901E9FCF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503280" y="1327320"/>
            <a:ext cx="4459320" cy="3287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0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5114880" y="1327320"/>
            <a:ext cx="4460760" cy="3287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0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dt" idx="13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ftr" idx="14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sldNum" idx="15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C2DA97C-E9AE-4307-8793-848FF188381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93720" y="301680"/>
            <a:ext cx="8694720" cy="109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93720" y="1390680"/>
            <a:ext cx="4265640" cy="6811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rmAutofit fontScale="93000"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title"/>
          </p:nvPr>
        </p:nvSpPr>
        <p:spPr>
          <a:xfrm>
            <a:off x="693720" y="2071800"/>
            <a:ext cx="4265640" cy="3046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0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5103720" y="1390680"/>
            <a:ext cx="4284720" cy="6811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rmAutofit fontScale="96000"/>
          </a:bodyPr>
          <a:p>
            <a:pPr indent="0">
              <a:lnSpc>
                <a:spcPct val="100000"/>
              </a:lnSpc>
              <a:spcBef>
                <a:spcPts val="1414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title"/>
          </p:nvPr>
        </p:nvSpPr>
        <p:spPr>
          <a:xfrm>
            <a:off x="5103720" y="2071800"/>
            <a:ext cx="4284720" cy="3046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0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dt" idx="16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ftr" idx="17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15" name="PlaceHolder 8"/>
          <p:cNvSpPr>
            <a:spLocks noGrp="1"/>
          </p:cNvSpPr>
          <p:nvPr>
            <p:ph type="sldNum" idx="18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867A90F-A01E-4DDE-AA73-CDEF59CD9F3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dt" idx="19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ftr" idx="20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sldNum" idx="21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89AA68D-DE5D-40DB-9DE7-B939A729903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dt" idx="22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ftr" idx="2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2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3C87F4B-C41D-40D5-BB0D-7FB7DC2718B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1160" cy="132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title"/>
          </p:nvPr>
        </p:nvSpPr>
        <p:spPr>
          <a:xfrm>
            <a:off x="4286160" y="816120"/>
            <a:ext cx="5102280" cy="4030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br>
              <a:rPr sz="32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br>
              <a:rPr sz="28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br>
              <a:rPr sz="24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1160" cy="3151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dt" idx="25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ftr" idx="26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Autofit/>
          </a:bodyPr>
          <a:lstStyle>
            <a:lvl1pPr indent="0">
              <a:buNone/>
              <a:defRPr b="0" lang="en-US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en-US" sz="2400" spc="-1" strike="noStrike">
              <a:latin typeface="Times New Roman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 type="sldNum" idx="27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BF53FAC-2FB9-4164-802E-EAB0E0257CB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Cantarel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Can’t Spell Anime Without AI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Kiran Kokilepersaud</a:t>
            </a:r>
            <a:endParaRPr b="0" lang="en-US" sz="3200" spc="-1" strike="noStrike"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Brighton Ancelin</a:t>
            </a:r>
            <a:endParaRPr b="0" lang="en-US" sz="3200" spc="-1" strike="noStrike"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Max Xu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8" name=""/>
          <p:cNvSpPr txBox="1"/>
          <p:nvPr/>
        </p:nvSpPr>
        <p:spPr>
          <a:xfrm>
            <a:off x="6887160" y="5465880"/>
            <a:ext cx="319356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ffffff"/>
                </a:solidFill>
                <a:latin typeface="Arial"/>
              </a:rPr>
              <a:t>Photo of a Futuristic Atlanta Skyline, Generated by stable Diffusion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Technical Details - GANs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33648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Discriminator vs. Generator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Detective vs. Forger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Eventually, generator learns to fool the discriminator, and has (hopefully) learned the distribution.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414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47" name="" descr=""/>
          <p:cNvPicPr/>
          <p:nvPr/>
        </p:nvPicPr>
        <p:blipFill>
          <a:blip r:embed="rId1"/>
          <a:stretch/>
        </p:blipFill>
        <p:spPr>
          <a:xfrm>
            <a:off x="6492240" y="1280160"/>
            <a:ext cx="954720" cy="1423440"/>
          </a:xfrm>
          <a:prstGeom prst="rect">
            <a:avLst/>
          </a:prstGeom>
          <a:ln w="0">
            <a:noFill/>
          </a:ln>
        </p:spPr>
      </p:pic>
      <p:pic>
        <p:nvPicPr>
          <p:cNvPr id="548" name="" descr=""/>
          <p:cNvPicPr/>
          <p:nvPr/>
        </p:nvPicPr>
        <p:blipFill>
          <a:blip r:embed="rId2"/>
          <a:stretch/>
        </p:blipFill>
        <p:spPr>
          <a:xfrm>
            <a:off x="6492240" y="3108960"/>
            <a:ext cx="981720" cy="1464120"/>
          </a:xfrm>
          <a:prstGeom prst="rect">
            <a:avLst/>
          </a:prstGeom>
          <a:ln w="0">
            <a:noFill/>
          </a:ln>
        </p:spPr>
      </p:pic>
      <p:sp>
        <p:nvSpPr>
          <p:cNvPr id="549" name=""/>
          <p:cNvSpPr/>
          <p:nvPr/>
        </p:nvSpPr>
        <p:spPr>
          <a:xfrm>
            <a:off x="4297680" y="3657600"/>
            <a:ext cx="1371600" cy="3657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Generator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>
            <a:off x="4297680" y="1828800"/>
            <a:ext cx="1371600" cy="3657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Real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5669280" y="2011680"/>
            <a:ext cx="822960" cy="0"/>
          </a:xfrm>
          <a:prstGeom prst="line">
            <a:avLst/>
          </a:prstGeom>
          <a:ln w="19080">
            <a:solidFill>
              <a:srgbClr val="3465a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"/>
          <p:cNvSpPr/>
          <p:nvPr/>
        </p:nvSpPr>
        <p:spPr>
          <a:xfrm>
            <a:off x="5669280" y="3840480"/>
            <a:ext cx="822960" cy="0"/>
          </a:xfrm>
          <a:prstGeom prst="line">
            <a:avLst/>
          </a:prstGeom>
          <a:ln w="19080">
            <a:solidFill>
              <a:srgbClr val="3465a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/>
          <p:nvPr/>
        </p:nvSpPr>
        <p:spPr>
          <a:xfrm>
            <a:off x="8046720" y="2651760"/>
            <a:ext cx="1554480" cy="3657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Discriminator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 flipV="1">
            <a:off x="7473960" y="2926080"/>
            <a:ext cx="572760" cy="914400"/>
          </a:xfrm>
          <a:prstGeom prst="line">
            <a:avLst/>
          </a:prstGeom>
          <a:ln w="19080">
            <a:solidFill>
              <a:srgbClr val="3465a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"/>
          <p:cNvSpPr/>
          <p:nvPr/>
        </p:nvSpPr>
        <p:spPr>
          <a:xfrm>
            <a:off x="7446960" y="2011680"/>
            <a:ext cx="599760" cy="822960"/>
          </a:xfrm>
          <a:prstGeom prst="line">
            <a:avLst/>
          </a:prstGeom>
          <a:ln w="19080">
            <a:solidFill>
              <a:srgbClr val="3465a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"/>
          <p:cNvSpPr/>
          <p:nvPr/>
        </p:nvSpPr>
        <p:spPr>
          <a:xfrm>
            <a:off x="8869680" y="3017520"/>
            <a:ext cx="0" cy="2107800"/>
          </a:xfrm>
          <a:prstGeom prst="line">
            <a:avLst/>
          </a:prstGeom>
          <a:ln w="1908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"/>
          <p:cNvSpPr/>
          <p:nvPr/>
        </p:nvSpPr>
        <p:spPr>
          <a:xfrm flipV="1">
            <a:off x="4937760" y="4023360"/>
            <a:ext cx="0" cy="1097280"/>
          </a:xfrm>
          <a:prstGeom prst="line">
            <a:avLst/>
          </a:prstGeom>
          <a:ln w="19080">
            <a:solidFill>
              <a:srgbClr val="3465a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"/>
          <p:cNvSpPr/>
          <p:nvPr/>
        </p:nvSpPr>
        <p:spPr>
          <a:xfrm>
            <a:off x="4937760" y="5120640"/>
            <a:ext cx="3931920" cy="5040"/>
          </a:xfrm>
          <a:prstGeom prst="line">
            <a:avLst/>
          </a:prstGeom>
          <a:ln w="1908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"/>
          <p:cNvSpPr txBox="1"/>
          <p:nvPr/>
        </p:nvSpPr>
        <p:spPr>
          <a:xfrm>
            <a:off x="8831520" y="5465880"/>
            <a:ext cx="124920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Arial"/>
              </a:rPr>
              <a:t>Images from Wikimedia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History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StyleGAN was made available Feb 2019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StyleGAN2 was made available Feb 2020</a:t>
            </a:r>
            <a:endParaRPr b="0" lang="en-US" sz="3200" spc="-1" strike="noStrike"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tretch/>
        </p:blipFill>
        <p:spPr>
          <a:xfrm rot="21592800">
            <a:off x="550440" y="2968560"/>
            <a:ext cx="1967040" cy="1967040"/>
          </a:xfrm>
          <a:prstGeom prst="rect">
            <a:avLst/>
          </a:prstGeom>
          <a:ln w="0">
            <a:noFill/>
          </a:ln>
        </p:spPr>
      </p:pic>
      <p:pic>
        <p:nvPicPr>
          <p:cNvPr id="563" name="" descr=""/>
          <p:cNvPicPr/>
          <p:nvPr/>
        </p:nvPicPr>
        <p:blipFill>
          <a:blip r:embed="rId2"/>
          <a:stretch/>
        </p:blipFill>
        <p:spPr>
          <a:xfrm>
            <a:off x="2743200" y="2926080"/>
            <a:ext cx="2011680" cy="2011680"/>
          </a:xfrm>
          <a:prstGeom prst="rect">
            <a:avLst/>
          </a:prstGeom>
          <a:ln w="0">
            <a:noFill/>
          </a:ln>
        </p:spPr>
      </p:pic>
      <p:pic>
        <p:nvPicPr>
          <p:cNvPr id="564" name="" descr=""/>
          <p:cNvPicPr/>
          <p:nvPr/>
        </p:nvPicPr>
        <p:blipFill>
          <a:blip r:embed="rId3"/>
          <a:stretch/>
        </p:blipFill>
        <p:spPr>
          <a:xfrm>
            <a:off x="5029200" y="2926080"/>
            <a:ext cx="2011680" cy="2011680"/>
          </a:xfrm>
          <a:prstGeom prst="rect">
            <a:avLst/>
          </a:prstGeom>
          <a:ln w="0">
            <a:noFill/>
          </a:ln>
        </p:spPr>
      </p:pic>
      <p:pic>
        <p:nvPicPr>
          <p:cNvPr id="565" name="" descr=""/>
          <p:cNvPicPr/>
          <p:nvPr/>
        </p:nvPicPr>
        <p:blipFill>
          <a:blip r:embed="rId4"/>
          <a:stretch/>
        </p:blipFill>
        <p:spPr>
          <a:xfrm>
            <a:off x="7315200" y="2941920"/>
            <a:ext cx="1995840" cy="1995840"/>
          </a:xfrm>
          <a:prstGeom prst="rect">
            <a:avLst/>
          </a:prstGeom>
          <a:ln w="0">
            <a:noFill/>
          </a:ln>
        </p:spPr>
      </p:pic>
      <p:sp>
        <p:nvSpPr>
          <p:cNvPr id="566" name=""/>
          <p:cNvSpPr txBox="1"/>
          <p:nvPr/>
        </p:nvSpPr>
        <p:spPr>
          <a:xfrm>
            <a:off x="2926080" y="5120640"/>
            <a:ext cx="3840480" cy="36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Images Generated by StyleGAN2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History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Issue with GANs/VAEs</a:t>
            </a:r>
            <a:endParaRPr b="0" lang="en-US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Limited ability to specify attributes (latent tags)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Diffusion Models are much easier to direct</a:t>
            </a:r>
            <a:endParaRPr b="0" lang="en-US" sz="3200" spc="-1" strike="noStrike"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History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Stable Diffusion was made available 22 Aug 2022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Waifu Diffusion v1.3 weights were made available 6 Oct 2022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71" name="" descr=""/>
          <p:cNvPicPr/>
          <p:nvPr/>
        </p:nvPicPr>
        <p:blipFill>
          <a:blip r:embed="rId1"/>
          <a:stretch/>
        </p:blipFill>
        <p:spPr>
          <a:xfrm>
            <a:off x="660960" y="2391480"/>
            <a:ext cx="3819600" cy="2546280"/>
          </a:xfrm>
          <a:prstGeom prst="rect">
            <a:avLst/>
          </a:prstGeom>
          <a:ln w="0">
            <a:noFill/>
          </a:ln>
        </p:spPr>
      </p:pic>
      <p:pic>
        <p:nvPicPr>
          <p:cNvPr id="572" name="" descr=""/>
          <p:cNvPicPr/>
          <p:nvPr/>
        </p:nvPicPr>
        <p:blipFill>
          <a:blip r:embed="rId2"/>
          <a:stretch/>
        </p:blipFill>
        <p:spPr>
          <a:xfrm>
            <a:off x="5303520" y="2377440"/>
            <a:ext cx="3819600" cy="2546280"/>
          </a:xfrm>
          <a:prstGeom prst="rect">
            <a:avLst/>
          </a:prstGeom>
          <a:ln w="0">
            <a:noFill/>
          </a:ln>
        </p:spPr>
      </p:pic>
      <p:sp>
        <p:nvSpPr>
          <p:cNvPr id="573" name=""/>
          <p:cNvSpPr txBox="1"/>
          <p:nvPr/>
        </p:nvSpPr>
        <p:spPr>
          <a:xfrm>
            <a:off x="5835960" y="5013360"/>
            <a:ext cx="29422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1boy, silver hair, red eyes, earrings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4" name=""/>
          <p:cNvSpPr txBox="1"/>
          <p:nvPr/>
        </p:nvSpPr>
        <p:spPr>
          <a:xfrm>
            <a:off x="660600" y="5013360"/>
            <a:ext cx="381996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1girl, blue hair, green cap, long hair, pink eyes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Technical Details – Diffusion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32450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Undoes diffusion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Key idea: everything looks the same if sufficiently blurred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Begin with random noise, then progressively deblur it with help from the prompt</a:t>
            </a:r>
            <a:endParaRPr b="0" lang="en-US" sz="2000" spc="-1" strike="noStrike"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414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1"/>
          <a:stretch/>
        </p:blipFill>
        <p:spPr>
          <a:xfrm>
            <a:off x="7248960" y="3200400"/>
            <a:ext cx="1620720" cy="912240"/>
          </a:xfrm>
          <a:prstGeom prst="rect">
            <a:avLst/>
          </a:prstGeom>
          <a:ln w="0">
            <a:noFill/>
          </a:ln>
        </p:spPr>
      </p:pic>
      <p:pic>
        <p:nvPicPr>
          <p:cNvPr id="578" name="" descr=""/>
          <p:cNvPicPr/>
          <p:nvPr/>
        </p:nvPicPr>
        <p:blipFill>
          <a:blip r:embed="rId2"/>
          <a:stretch/>
        </p:blipFill>
        <p:spPr>
          <a:xfrm>
            <a:off x="7245360" y="1737360"/>
            <a:ext cx="1624320" cy="914400"/>
          </a:xfrm>
          <a:prstGeom prst="rect">
            <a:avLst/>
          </a:prstGeom>
          <a:ln w="0">
            <a:noFill/>
          </a:ln>
        </p:spPr>
      </p:pic>
      <p:pic>
        <p:nvPicPr>
          <p:cNvPr id="579" name="" descr=""/>
          <p:cNvPicPr/>
          <p:nvPr/>
        </p:nvPicPr>
        <p:blipFill>
          <a:blip r:embed="rId3"/>
          <a:stretch/>
        </p:blipFill>
        <p:spPr>
          <a:xfrm>
            <a:off x="3840480" y="2378880"/>
            <a:ext cx="1645920" cy="926640"/>
          </a:xfrm>
          <a:prstGeom prst="rect">
            <a:avLst/>
          </a:prstGeom>
          <a:ln w="0">
            <a:noFill/>
          </a:ln>
        </p:spPr>
      </p:pic>
      <p:sp>
        <p:nvSpPr>
          <p:cNvPr id="580" name=""/>
          <p:cNvSpPr/>
          <p:nvPr/>
        </p:nvSpPr>
        <p:spPr>
          <a:xfrm>
            <a:off x="5486400" y="2194560"/>
            <a:ext cx="1758960" cy="640080"/>
          </a:xfrm>
          <a:custGeom>
            <a:avLst/>
            <a:gdLst/>
            <a:ahLst/>
            <a:rect l="0" t="0" r="r" b="b"/>
            <a:pathLst>
              <a:path fill="none" w="4886" h="1778">
                <a:moveTo>
                  <a:pt x="0" y="1778"/>
                </a:moveTo>
                <a:lnTo>
                  <a:pt x="4886" y="0"/>
                </a:lnTo>
              </a:path>
            </a:pathLst>
          </a:custGeom>
          <a:ln w="19080">
            <a:solidFill>
              <a:srgbClr val="3465a4"/>
            </a:solidFill>
            <a:miter/>
            <a:tailEnd len="med" type="triangle" w="med"/>
          </a:ln>
        </p:spPr>
      </p:sp>
      <p:sp>
        <p:nvSpPr>
          <p:cNvPr id="581" name=""/>
          <p:cNvSpPr/>
          <p:nvPr/>
        </p:nvSpPr>
        <p:spPr>
          <a:xfrm>
            <a:off x="5486400" y="2834640"/>
            <a:ext cx="1762560" cy="822960"/>
          </a:xfrm>
          <a:custGeom>
            <a:avLst/>
            <a:gdLst/>
            <a:ahLst/>
            <a:rect l="0" t="0" r="r" b="b"/>
            <a:pathLst>
              <a:path fill="none" w="4896" h="2286">
                <a:moveTo>
                  <a:pt x="0" y="0"/>
                </a:moveTo>
                <a:lnTo>
                  <a:pt x="4896" y="2286"/>
                </a:lnTo>
              </a:path>
            </a:pathLst>
          </a:custGeom>
          <a:ln w="19080">
            <a:solidFill>
              <a:srgbClr val="3465a4"/>
            </a:solidFill>
            <a:miter/>
            <a:tailEnd len="med" type="triangle" w="med"/>
          </a:ln>
        </p:spPr>
      </p:sp>
      <p:sp>
        <p:nvSpPr>
          <p:cNvPr id="582" name=""/>
          <p:cNvSpPr txBox="1"/>
          <p:nvPr/>
        </p:nvSpPr>
        <p:spPr>
          <a:xfrm>
            <a:off x="6090480" y="2207880"/>
            <a:ext cx="401760" cy="26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latin typeface="Arial"/>
              </a:rPr>
              <a:t>orb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83" name=""/>
          <p:cNvSpPr txBox="1"/>
          <p:nvPr/>
        </p:nvSpPr>
        <p:spPr>
          <a:xfrm>
            <a:off x="6126480" y="3305160"/>
            <a:ext cx="442800" cy="26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latin typeface="Arial"/>
              </a:rPr>
              <a:t>rem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84" name=""/>
          <p:cNvSpPr txBox="1"/>
          <p:nvPr/>
        </p:nvSpPr>
        <p:spPr>
          <a:xfrm>
            <a:off x="7589520" y="5465880"/>
            <a:ext cx="248796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Arial"/>
              </a:rPr>
              <a:t>Images from Stable Diffusion and Re:Zero Fandom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[DEMO]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[Generate some random characters]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[Let audience choose details, generate those characters]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[Mention how this can be useful for artists, e.g. get inspiration from these random characters]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Style Transfer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Given an image of a person, then redraw it in another anime style.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1"/>
          <a:srcRect l="0" t="0" r="-137" b="0"/>
          <a:stretch/>
        </p:blipFill>
        <p:spPr>
          <a:xfrm>
            <a:off x="2286000" y="2514600"/>
            <a:ext cx="5469840" cy="27432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Style Transfer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Freely available tools: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waifu.lofiu.com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huggingface.co/spaces/akhaliq/AnimeGANv2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animefilter.com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github.com/CherylHuang/Faces2Anime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[DEMO]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8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[Style-transfer some default characters. Do some funny ones.]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[Let audience choose style (from a predefined list), choose character (anything from internet will work), do the style-transfer]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[Show how you can even use style-transfer on real-world pictures of people]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[Get someone in audience to take a photo, and we’ll generate their anime character in a variety of styles]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[Mention the use for artists, seeing what their existing characters might look like in another style]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Face Translation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Given a video of a human face, render a digital avatar face with the same expression and details.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Commonly used by Vtubers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96" name="" descr=""/>
          <p:cNvPicPr/>
          <p:nvPr/>
        </p:nvPicPr>
        <p:blipFill>
          <a:blip r:embed="rId1"/>
          <a:stretch/>
        </p:blipFill>
        <p:spPr>
          <a:xfrm>
            <a:off x="1828800" y="3429000"/>
            <a:ext cx="1828800" cy="1933200"/>
          </a:xfrm>
          <a:prstGeom prst="rect">
            <a:avLst/>
          </a:prstGeom>
          <a:ln w="12600">
            <a:noFill/>
          </a:ln>
        </p:spPr>
      </p:pic>
      <p:pic>
        <p:nvPicPr>
          <p:cNvPr id="597" name="" descr=""/>
          <p:cNvPicPr/>
          <p:nvPr/>
        </p:nvPicPr>
        <p:blipFill>
          <a:blip r:embed="rId2"/>
          <a:stretch/>
        </p:blipFill>
        <p:spPr>
          <a:xfrm>
            <a:off x="4194360" y="3429000"/>
            <a:ext cx="1977840" cy="1959480"/>
          </a:xfrm>
          <a:prstGeom prst="rect">
            <a:avLst/>
          </a:prstGeom>
          <a:ln w="12600">
            <a:noFill/>
          </a:ln>
        </p:spPr>
      </p:pic>
      <p:pic>
        <p:nvPicPr>
          <p:cNvPr id="598" name="" descr=""/>
          <p:cNvPicPr/>
          <p:nvPr/>
        </p:nvPicPr>
        <p:blipFill>
          <a:blip r:embed="rId3"/>
          <a:stretch/>
        </p:blipFill>
        <p:spPr>
          <a:xfrm>
            <a:off x="6734520" y="3429000"/>
            <a:ext cx="1952280" cy="19522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Introductions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1"/>
          <a:stretch/>
        </p:blipFill>
        <p:spPr>
          <a:xfrm>
            <a:off x="914400" y="1326600"/>
            <a:ext cx="2109600" cy="2102400"/>
          </a:xfrm>
          <a:prstGeom prst="rect">
            <a:avLst/>
          </a:prstGeom>
          <a:ln w="0">
            <a:noFill/>
          </a:ln>
        </p:spPr>
      </p:pic>
      <p:pic>
        <p:nvPicPr>
          <p:cNvPr id="511" name="" descr=""/>
          <p:cNvPicPr/>
          <p:nvPr/>
        </p:nvPicPr>
        <p:blipFill>
          <a:blip r:embed="rId2"/>
          <a:stretch/>
        </p:blipFill>
        <p:spPr>
          <a:xfrm>
            <a:off x="3886200" y="1326600"/>
            <a:ext cx="2302200" cy="2102400"/>
          </a:xfrm>
          <a:prstGeom prst="rect">
            <a:avLst/>
          </a:prstGeom>
          <a:ln w="0">
            <a:noFill/>
          </a:ln>
        </p:spPr>
      </p:pic>
      <p:pic>
        <p:nvPicPr>
          <p:cNvPr id="512" name="" descr=""/>
          <p:cNvPicPr/>
          <p:nvPr/>
        </p:nvPicPr>
        <p:blipFill>
          <a:blip r:embed="rId3"/>
          <a:stretch/>
        </p:blipFill>
        <p:spPr>
          <a:xfrm>
            <a:off x="7086600" y="1326600"/>
            <a:ext cx="2102400" cy="2102400"/>
          </a:xfrm>
          <a:prstGeom prst="rect">
            <a:avLst/>
          </a:prstGeom>
          <a:ln w="0">
            <a:noFill/>
          </a:ln>
        </p:spPr>
      </p:pic>
      <p:sp>
        <p:nvSpPr>
          <p:cNvPr id="513" name="PlaceHolder 2"/>
          <p:cNvSpPr>
            <a:spLocks noGrp="1"/>
          </p:cNvSpPr>
          <p:nvPr>
            <p:ph/>
          </p:nvPr>
        </p:nvSpPr>
        <p:spPr>
          <a:xfrm>
            <a:off x="504000" y="3845880"/>
            <a:ext cx="2920680" cy="1183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rmAutofit/>
          </a:bodyPr>
          <a:p>
            <a:pPr indent="0" algn="ctr">
              <a:lnSpc>
                <a:spcPct val="90000"/>
              </a:lnSpc>
              <a:spcAft>
                <a:spcPts val="865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Kiran Kokilepersaud</a:t>
            </a:r>
            <a:endParaRPr b="0" lang="en-US" sz="2000" spc="-1" strike="noStrike">
              <a:latin typeface="Arial"/>
            </a:endParaRPr>
          </a:p>
          <a:p>
            <a:pPr indent="0" algn="ctr">
              <a:lnSpc>
                <a:spcPct val="90000"/>
              </a:lnSpc>
              <a:spcAft>
                <a:spcPts val="865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PhD Student, Georgia Tech, Electrical &amp; Computer Engineering Program</a:t>
            </a:r>
            <a:endParaRPr b="0" lang="en-US" sz="1200" spc="-1" strike="noStrike">
              <a:latin typeface="Arial"/>
            </a:endParaRPr>
          </a:p>
          <a:p>
            <a:pPr indent="0" algn="ctr">
              <a:lnSpc>
                <a:spcPct val="90000"/>
              </a:lnSpc>
              <a:spcAft>
                <a:spcPts val="865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Favorite Anime: Grimgar of Fantasy and 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/>
          </p:nvPr>
        </p:nvSpPr>
        <p:spPr>
          <a:xfrm>
            <a:off x="3571200" y="3845880"/>
            <a:ext cx="2920680" cy="1183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rmAutofit/>
          </a:bodyPr>
          <a:p>
            <a:pPr indent="0" algn="ctr">
              <a:lnSpc>
                <a:spcPct val="100000"/>
              </a:lnSpc>
              <a:spcAft>
                <a:spcPts val="865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Brighton Ancelin</a:t>
            </a:r>
            <a:endParaRPr b="0" lang="en-US" sz="2000" spc="-1" strike="noStrike">
              <a:latin typeface="Arial"/>
            </a:endParaRPr>
          </a:p>
          <a:p>
            <a:pPr indent="0" algn="ctr">
              <a:lnSpc>
                <a:spcPct val="100000"/>
              </a:lnSpc>
              <a:spcAft>
                <a:spcPts val="865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PhD Student, Georgia Tech, Machine Learning Program</a:t>
            </a:r>
            <a:endParaRPr b="0" lang="en-US" sz="1200" spc="-1" strike="noStrike">
              <a:latin typeface="Arial"/>
            </a:endParaRPr>
          </a:p>
          <a:p>
            <a:pPr indent="0" algn="ctr">
              <a:lnSpc>
                <a:spcPct val="100000"/>
              </a:lnSpc>
              <a:spcAft>
                <a:spcPts val="865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Favorite Anime: Attack on Titan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/>
          </p:nvPr>
        </p:nvSpPr>
        <p:spPr>
          <a:xfrm>
            <a:off x="6629400" y="3845880"/>
            <a:ext cx="2920680" cy="1183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rmAutofit/>
          </a:bodyPr>
          <a:p>
            <a:pPr indent="0" algn="ctr">
              <a:lnSpc>
                <a:spcPct val="100000"/>
              </a:lnSpc>
              <a:spcAft>
                <a:spcPts val="865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Max Xu</a:t>
            </a:r>
            <a:endParaRPr b="0" lang="en-US" sz="2000" spc="-1" strike="noStrike">
              <a:latin typeface="Arial"/>
            </a:endParaRPr>
          </a:p>
          <a:p>
            <a:pPr indent="0" algn="ctr">
              <a:lnSpc>
                <a:spcPct val="100000"/>
              </a:lnSpc>
              <a:spcAft>
                <a:spcPts val="865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PhD Student, Georgia Tech, Machine Learning Program</a:t>
            </a:r>
            <a:endParaRPr b="0" lang="en-US" sz="1200" spc="-1" strike="noStrike">
              <a:latin typeface="Arial"/>
            </a:endParaRPr>
          </a:p>
          <a:p>
            <a:pPr indent="0" algn="ctr">
              <a:lnSpc>
                <a:spcPct val="100000"/>
              </a:lnSpc>
              <a:spcAft>
                <a:spcPts val="865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Favorite Anime: A Silent Voice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Face Translation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Freely available tools: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Vtube Studio (denchisoft.com)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PrprLive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[DEMO]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[Live face-translate one of us onto some avatar]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[Ask for an audience member to come up and try it out]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In-Place Manga Translation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Replace the japanese in a manga panel with the corresponding english in the same location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5" name="Picture 8" descr=""/>
          <p:cNvPicPr/>
          <p:nvPr/>
        </p:nvPicPr>
        <p:blipFill>
          <a:blip r:embed="rId1"/>
          <a:stretch/>
        </p:blipFill>
        <p:spPr>
          <a:xfrm>
            <a:off x="2857320" y="2315520"/>
            <a:ext cx="4366080" cy="32220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In-Place Manga Translation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Freely available tools: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github.com/mantra-inc/open-mantra-dataset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github.com/manga109/manga109api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[DEMO]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[Ask Audience for obscure manga with only Japanese characters]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[Make fun of how well the model is able to translate]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[Mention the use for fans, being able to read their favorite obscure manga before translators get around to it]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Manga Auto-Captioning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Given a series of manga panels, generate feasible captions for each panel.</a:t>
            </a:r>
            <a:endParaRPr b="0" lang="en-US" sz="3200" spc="-1" strike="noStrike"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612" name="Picture 6" descr=""/>
          <p:cNvPicPr/>
          <p:nvPr/>
        </p:nvPicPr>
        <p:blipFill>
          <a:blip r:embed="rId1"/>
          <a:stretch/>
        </p:blipFill>
        <p:spPr>
          <a:xfrm>
            <a:off x="1029960" y="2597760"/>
            <a:ext cx="7949160" cy="2075040"/>
          </a:xfrm>
          <a:prstGeom prst="rect">
            <a:avLst/>
          </a:prstGeom>
          <a:ln w="12600">
            <a:noFill/>
          </a:ln>
        </p:spPr>
      </p:pic>
      <p:sp>
        <p:nvSpPr>
          <p:cNvPr id="613" name="TextBox 7"/>
          <p:cNvSpPr txBox="1"/>
          <p:nvPr/>
        </p:nvSpPr>
        <p:spPr>
          <a:xfrm>
            <a:off x="3392640" y="4852080"/>
            <a:ext cx="3222360" cy="640440"/>
          </a:xfrm>
          <a:prstGeom prst="rect">
            <a:avLst/>
          </a:prstGeom>
          <a:noFill/>
          <a:ln w="0">
            <a:noFill/>
          </a:ln>
        </p:spPr>
        <p:txBody>
          <a:bodyPr anchor="t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Captions on Test Set Cartoons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Manga Auto-Captioning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Freely available tools: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www.tensorflow.org/tutorials/text/image_captioning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github.com/sgrvinod/a-PyTorch-Tutorial-to-Image-Captioning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[DEMO]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[Ask audience for favorite anime pictures]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[Put pictures through model and get corresponding captions to show audience]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[Get audience to guess how model was trained]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(FOSS)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</a:rPr>
              <a:t>This presentation was developed using free-and-open-source (FOSS) software; references to almost every source used today is freely available at:</a:t>
            </a:r>
            <a:endParaRPr b="0" lang="en-US" sz="3200" spc="-1" strike="noStrike"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github.com/kkokilep/Cant-Spell-Anime-Without-AI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Audience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We think this presentation is most useful for…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Artists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Weebs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Computer Geeks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Everyone interested in Artificial Intelligence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(FOSS)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Bef>
                <a:spcPts val="1414"/>
              </a:spcBef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</a:rPr>
              <a:t>This presentation was developed using free-and-open-source (FOSS) software; references to almost every source used today is freely available at:</a:t>
            </a:r>
            <a:endParaRPr b="0" lang="en-US" sz="3200" spc="-1" strike="noStrike"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github.com/kkokilep/Cant-Spell-Anime-Without-AI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Auto-Coloring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416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Given a black-and-white sketch, color it in a reasonable manner, optionally with color information specified.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1"/>
          <a:stretch/>
        </p:blipFill>
        <p:spPr>
          <a:xfrm>
            <a:off x="914400" y="2743200"/>
            <a:ext cx="2435040" cy="1724400"/>
          </a:xfrm>
          <a:prstGeom prst="rect">
            <a:avLst/>
          </a:prstGeom>
          <a:ln w="12600">
            <a:noFill/>
          </a:ln>
        </p:spPr>
      </p:pic>
      <p:pic>
        <p:nvPicPr>
          <p:cNvPr id="523" name="" descr=""/>
          <p:cNvPicPr/>
          <p:nvPr/>
        </p:nvPicPr>
        <p:blipFill>
          <a:blip r:embed="rId2"/>
          <a:stretch/>
        </p:blipFill>
        <p:spPr>
          <a:xfrm>
            <a:off x="3657600" y="2743200"/>
            <a:ext cx="2514600" cy="1780920"/>
          </a:xfrm>
          <a:prstGeom prst="rect">
            <a:avLst/>
          </a:prstGeom>
          <a:ln w="12600">
            <a:noFill/>
          </a:ln>
        </p:spPr>
      </p:pic>
      <p:sp>
        <p:nvSpPr>
          <p:cNvPr id="524" name="TextBox 5"/>
          <p:cNvSpPr txBox="1"/>
          <p:nvPr/>
        </p:nvSpPr>
        <p:spPr>
          <a:xfrm>
            <a:off x="1143000" y="4572000"/>
            <a:ext cx="20574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imbus Sans"/>
              </a:rPr>
              <a:t>Original B&amp;W Sketch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5" name="TextBox 6"/>
          <p:cNvSpPr txBox="1"/>
          <p:nvPr/>
        </p:nvSpPr>
        <p:spPr>
          <a:xfrm>
            <a:off x="3886200" y="4572000"/>
            <a:ext cx="20574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imbus Sans"/>
              </a:rPr>
              <a:t>Random colorization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26" name="" descr=""/>
          <p:cNvPicPr/>
          <p:nvPr/>
        </p:nvPicPr>
        <p:blipFill>
          <a:blip r:embed="rId3"/>
          <a:stretch/>
        </p:blipFill>
        <p:spPr>
          <a:xfrm>
            <a:off x="6400800" y="2743200"/>
            <a:ext cx="2514600" cy="1780920"/>
          </a:xfrm>
          <a:prstGeom prst="rect">
            <a:avLst/>
          </a:prstGeom>
          <a:ln w="12600">
            <a:noFill/>
          </a:ln>
        </p:spPr>
      </p:pic>
      <p:sp>
        <p:nvSpPr>
          <p:cNvPr id="527" name="TextBox 8"/>
          <p:cNvSpPr txBox="1"/>
          <p:nvPr/>
        </p:nvSpPr>
        <p:spPr>
          <a:xfrm>
            <a:off x="6629400" y="4572000"/>
            <a:ext cx="20574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imbus Sans"/>
              </a:rPr>
              <a:t>Purple hair, Cyan eyes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Auto-Coloring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4"/>
              </a:spcBef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Freely available tools: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petalica-paint.pixiv.dev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github.com/kvfrans/deepcolor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github.com/DwangoMediaVillage/Comicolorization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github.com/blandocs/Tag2Pix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[DEMO]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8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[Auto-color some default characters. Have some funny recolorings.]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[Let audience choose character (anything from internet will work), and color-scheme (any should work), and generate it. Could have some funny recoloring’s of existing characters from various manga]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[Ask if anyone in audience is an artist, and if so if they’d be willing to share a B&amp;W sketch for us to autocolor]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[Mention the use for artists, seeing what their sketches could look like with varying color schemes for inspiration]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Character Generation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416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Generate a drawing of an anime character, either completely randomly or with some details defined.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34" name="TextBox 10"/>
          <p:cNvSpPr txBox="1"/>
          <p:nvPr/>
        </p:nvSpPr>
        <p:spPr>
          <a:xfrm>
            <a:off x="1600200" y="4510440"/>
            <a:ext cx="9144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imbus Sans"/>
              </a:rPr>
              <a:t>Random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5" name="TextBox 11"/>
          <p:cNvSpPr txBox="1"/>
          <p:nvPr/>
        </p:nvSpPr>
        <p:spPr>
          <a:xfrm>
            <a:off x="5029200" y="4510440"/>
            <a:ext cx="20574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imbus Sans"/>
              </a:rPr>
              <a:t>Pink eyes, Blue hair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1251360" y="2851560"/>
            <a:ext cx="1491840" cy="1491840"/>
          </a:xfrm>
          <a:prstGeom prst="rect">
            <a:avLst/>
          </a:prstGeom>
          <a:ln w="12600">
            <a:noFill/>
          </a:ln>
        </p:spPr>
      </p:pic>
      <p:pic>
        <p:nvPicPr>
          <p:cNvPr id="537" name="" descr=""/>
          <p:cNvPicPr/>
          <p:nvPr/>
        </p:nvPicPr>
        <p:blipFill>
          <a:blip r:embed="rId2"/>
          <a:stretch/>
        </p:blipFill>
        <p:spPr>
          <a:xfrm>
            <a:off x="5257800" y="2743200"/>
            <a:ext cx="1600200" cy="1600200"/>
          </a:xfrm>
          <a:prstGeom prst="rect">
            <a:avLst/>
          </a:prstGeom>
          <a:ln w="12600">
            <a:noFill/>
          </a:ln>
        </p:spPr>
      </p:pic>
      <p:sp>
        <p:nvSpPr>
          <p:cNvPr id="538" name="TextBox 12"/>
          <p:cNvSpPr txBox="1"/>
          <p:nvPr/>
        </p:nvSpPr>
        <p:spPr>
          <a:xfrm>
            <a:off x="7086960" y="4510440"/>
            <a:ext cx="25142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imbus Sans"/>
              </a:rPr>
              <a:t>Long hair, Glasses, No smile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3"/>
          <a:stretch/>
        </p:blipFill>
        <p:spPr>
          <a:xfrm>
            <a:off x="7543800" y="2743200"/>
            <a:ext cx="1600200" cy="1600200"/>
          </a:xfrm>
          <a:prstGeom prst="rect">
            <a:avLst/>
          </a:prstGeom>
          <a:ln w="12600">
            <a:noFill/>
          </a:ln>
        </p:spPr>
      </p:pic>
      <p:sp>
        <p:nvSpPr>
          <p:cNvPr id="540" name="TextBox 13"/>
          <p:cNvSpPr txBox="1"/>
          <p:nvPr/>
        </p:nvSpPr>
        <p:spPr>
          <a:xfrm>
            <a:off x="3657600" y="4510440"/>
            <a:ext cx="9144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imbus Sans"/>
              </a:rPr>
              <a:t>Random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4"/>
          <a:stretch/>
        </p:blipFill>
        <p:spPr>
          <a:xfrm>
            <a:off x="3308760" y="2851560"/>
            <a:ext cx="1491840" cy="1491840"/>
          </a:xfrm>
          <a:prstGeom prst="rect">
            <a:avLst/>
          </a:prstGeom>
          <a:ln w="12600">
            <a:noFill/>
          </a:ln>
        </p:spPr>
      </p:pic>
      <p:sp>
        <p:nvSpPr>
          <p:cNvPr id="542" name=""/>
          <p:cNvSpPr txBox="1"/>
          <p:nvPr/>
        </p:nvSpPr>
        <p:spPr>
          <a:xfrm>
            <a:off x="7498080" y="5465880"/>
            <a:ext cx="248364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latin typeface="Arial"/>
              </a:rPr>
              <a:t>Images from thiswaifudoesnotexist and StyleGAN2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Character Generation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Freely available tools: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thisanimedoesnotexist.ai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make.girls.moe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waifulabs.com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www.thiswaifudoesnotexist.net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Application>LibreOffice/7.4.0.3$Linux_X86_64 LibreOffice_project/40$Build-3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2022-07-23T12:09:28Z</dcterms:created>
  <dc:creator/>
  <dc:description/>
  <dc:language>en-US</dc:language>
  <cp:lastModifiedBy/>
  <dcterms:modified xsi:type="dcterms:W3CDTF">2022-10-25T17:35:47Z</dcterms:modified>
  <cp:revision>23</cp:revision>
  <dc:subject/>
  <dc:title>Can’t Spell Anime Without AI</dc:title>
</cp:coreProperties>
</file>